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6" r:id="rId2"/>
    <p:sldId id="275" r:id="rId3"/>
    <p:sldId id="276" r:id="rId4"/>
    <p:sldId id="257" r:id="rId5"/>
    <p:sldId id="258" r:id="rId6"/>
    <p:sldId id="261" r:id="rId7"/>
    <p:sldId id="259" r:id="rId8"/>
    <p:sldId id="281" r:id="rId9"/>
    <p:sldId id="279" r:id="rId10"/>
    <p:sldId id="264" r:id="rId11"/>
    <p:sldId id="274" r:id="rId12"/>
    <p:sldId id="260" r:id="rId13"/>
    <p:sldId id="280" r:id="rId14"/>
    <p:sldId id="269" r:id="rId15"/>
    <p:sldId id="262" r:id="rId16"/>
    <p:sldId id="265" r:id="rId17"/>
    <p:sldId id="272" r:id="rId18"/>
    <p:sldId id="278" r:id="rId19"/>
    <p:sldId id="282" r:id="rId20"/>
    <p:sldId id="267" r:id="rId21"/>
    <p:sldId id="271" r:id="rId22"/>
    <p:sldId id="268" r:id="rId23"/>
    <p:sldId id="277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vertBarState="maximized">
    <p:restoredLeft sz="16091" autoAdjust="0"/>
    <p:restoredTop sz="94660"/>
  </p:normalViewPr>
  <p:slideViewPr>
    <p:cSldViewPr>
      <p:cViewPr>
        <p:scale>
          <a:sx n="67" d="100"/>
          <a:sy n="67" d="100"/>
        </p:scale>
        <p:origin x="-90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288AA-B534-48CE-BC16-B931456F9139}" type="datetimeFigureOut">
              <a:rPr lang="fr-FR" smtClean="0"/>
              <a:pPr/>
              <a:t>04/10/2016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3DA53-F5AB-4828-974B-C19075682A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C196-AD01-4B4A-8778-ACABF3688036}" type="datetime1">
              <a:rPr lang="fr-FR" smtClean="0"/>
              <a:pPr/>
              <a:t>04/10/2016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8E4A79A-9CBA-4436-9F3B-1CA88D6A6A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5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362A-4477-45DA-808B-EBE86C5D094E}" type="datetime1">
              <a:rPr lang="fr-FR" smtClean="0"/>
              <a:pPr/>
              <a:t>04/10/2016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A79A-9CBA-4436-9F3B-1CA88D6A6A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5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A426-10B7-412F-BA94-1558F52357C8}" type="datetime1">
              <a:rPr lang="fr-FR" smtClean="0"/>
              <a:pPr/>
              <a:t>04/10/2016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A79A-9CBA-4436-9F3B-1CA88D6A6A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5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F4BF-356A-4E6C-B9F7-8139D476E143}" type="datetime1">
              <a:rPr lang="fr-FR" smtClean="0"/>
              <a:pPr/>
              <a:t>04/10/2016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8E4A79A-9CBA-4436-9F3B-1CA88D6A6A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5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CED0-0EC4-4EF1-A777-E38977158311}" type="datetime1">
              <a:rPr lang="fr-FR" smtClean="0"/>
              <a:pPr/>
              <a:t>04/10/2016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A79A-9CBA-4436-9F3B-1CA88D6A6A6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6073-1352-4CA6-91C9-B4D7037E3EB5}" type="datetime1">
              <a:rPr lang="fr-FR" smtClean="0"/>
              <a:pPr/>
              <a:t>04/10/2016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A79A-9CBA-4436-9F3B-1CA88D6A6A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5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6D92-EC77-4923-B880-C681938A7E2D}" type="datetime1">
              <a:rPr lang="fr-FR" smtClean="0"/>
              <a:pPr/>
              <a:t>04/10/2016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8E4A79A-9CBA-4436-9F3B-1CA88D6A6A6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Click="0" advTm="5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DE87-D17F-4E86-AF12-E467111E4841}" type="datetime1">
              <a:rPr lang="fr-FR" smtClean="0"/>
              <a:pPr/>
              <a:t>04/10/2016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A79A-9CBA-4436-9F3B-1CA88D6A6A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5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377F-ED48-4F1A-94E4-D53C36BCCCF0}" type="datetime1">
              <a:rPr lang="fr-FR" smtClean="0"/>
              <a:pPr/>
              <a:t>04/10/2016</a:t>
            </a:fld>
            <a:endParaRPr lang="fr-FR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A79A-9CBA-4436-9F3B-1CA88D6A6A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5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35E0-1E0C-4C7A-AB43-6FA0707BD8C3}" type="datetime1">
              <a:rPr lang="fr-FR" smtClean="0"/>
              <a:pPr/>
              <a:t>04/10/2016</a:t>
            </a:fld>
            <a:endParaRPr lang="fr-FR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A79A-9CBA-4436-9F3B-1CA88D6A6A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5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1AB7-FEDF-488C-A374-2B6AD16FA2EE}" type="datetime1">
              <a:rPr lang="fr-FR" smtClean="0"/>
              <a:pPr/>
              <a:t>04/10/2016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A79A-9CBA-4436-9F3B-1CA88D6A6A6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  <p:transition advClick="0" advTm="5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DFCD16-E8F6-423F-8728-3459011BB422}" type="datetime1">
              <a:rPr lang="fr-FR" smtClean="0"/>
              <a:pPr/>
              <a:t>04/10/2016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E4A79A-9CBA-4436-9F3B-1CA88D6A6A6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5000">
    <p:wipe dir="r"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85852" y="-71462"/>
            <a:ext cx="6215106" cy="164307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RAPPORT DE BOURSIERE</a:t>
            </a:r>
            <a:br>
              <a:rPr lang="fr-FR" dirty="0" smtClean="0"/>
            </a:br>
            <a:r>
              <a:rPr lang="fr-FR" dirty="0" smtClean="0"/>
              <a:t>CFIBD- IFLA 2016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642910" y="5072074"/>
            <a:ext cx="8286808" cy="157163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3200" b="1" dirty="0" err="1" smtClean="0">
                <a:solidFill>
                  <a:schemeClr val="tx1"/>
                </a:solidFill>
              </a:rPr>
              <a:t>Reyna</a:t>
            </a:r>
            <a:r>
              <a:rPr lang="fr-FR" sz="3200" b="1" dirty="0" smtClean="0">
                <a:solidFill>
                  <a:schemeClr val="tx1"/>
                </a:solidFill>
              </a:rPr>
              <a:t> JOSVAH-RABIAZA</a:t>
            </a:r>
          </a:p>
          <a:p>
            <a:pPr>
              <a:spcBef>
                <a:spcPts val="0"/>
              </a:spcBef>
            </a:pPr>
            <a:r>
              <a:rPr lang="fr-FR" sz="3200" b="1" dirty="0" smtClean="0">
                <a:solidFill>
                  <a:schemeClr val="tx1"/>
                </a:solidFill>
              </a:rPr>
              <a:t>Comité pour la Sauvegarde de l’Intégrité (CSI)</a:t>
            </a:r>
          </a:p>
          <a:p>
            <a:pPr>
              <a:spcBef>
                <a:spcPts val="0"/>
              </a:spcBef>
            </a:pPr>
            <a:r>
              <a:rPr lang="fr-FR" sz="3200" b="1" dirty="0" smtClean="0">
                <a:solidFill>
                  <a:schemeClr val="tx1"/>
                </a:solidFill>
              </a:rPr>
              <a:t>Antananarivo, MADAGASCAR</a:t>
            </a:r>
            <a:endParaRPr lang="fr-FR" sz="3200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47661"/>
            <a:ext cx="86582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3796" y="142852"/>
            <a:ext cx="2512472" cy="1857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14290"/>
            <a:ext cx="4929190" cy="2143140"/>
          </a:xfrm>
        </p:spPr>
        <p:txBody>
          <a:bodyPr/>
          <a:lstStyle/>
          <a:p>
            <a:r>
              <a:rPr lang="fr-FR" b="1" dirty="0" smtClean="0"/>
              <a:t>Contexte, situation informationnelle </a:t>
            </a:r>
            <a:br>
              <a:rPr lang="fr-FR" b="1" dirty="0" smtClean="0"/>
            </a:br>
            <a:r>
              <a:rPr lang="fr-FR" b="1" dirty="0" smtClean="0"/>
              <a:t>en Afrique</a:t>
            </a:r>
            <a:endParaRPr lang="fr-FR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3664823"/>
            <a:ext cx="4714876" cy="312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42852"/>
            <a:ext cx="4066080" cy="3057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296329"/>
            <a:ext cx="4071966" cy="349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000504"/>
            <a:ext cx="3786214" cy="270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214422"/>
            <a:ext cx="4143404" cy="2678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071942"/>
            <a:ext cx="414340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G:\sary toronto &amp; USA\CSI_1877 - Copi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242415"/>
            <a:ext cx="2071702" cy="3686651"/>
          </a:xfrm>
          <a:prstGeom prst="rect">
            <a:avLst/>
          </a:prstGeom>
          <a:noFill/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85720" y="-71462"/>
            <a:ext cx="6000792" cy="1357298"/>
          </a:xfrm>
        </p:spPr>
        <p:txBody>
          <a:bodyPr>
            <a:normAutofit/>
          </a:bodyPr>
          <a:lstStyle/>
          <a:p>
            <a:r>
              <a:rPr lang="fr-FR" b="1" dirty="0" smtClean="0"/>
              <a:t>Bonnes pratiques </a:t>
            </a:r>
            <a:br>
              <a:rPr lang="fr-FR" b="1" dirty="0" smtClean="0"/>
            </a:br>
            <a:r>
              <a:rPr lang="fr-FR" b="1" dirty="0" smtClean="0"/>
              <a:t>recommandations</a:t>
            </a:r>
            <a:endParaRPr lang="fr-FR" b="1" dirty="0"/>
          </a:p>
        </p:txBody>
      </p:sp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285992"/>
            <a:ext cx="457203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120349"/>
            <a:ext cx="3929058" cy="330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 descr="G:\sary toronto &amp; USA\CSI_0895 - Copi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3514835"/>
            <a:ext cx="3929090" cy="3271751"/>
          </a:xfrm>
          <a:prstGeom prst="rect">
            <a:avLst/>
          </a:prstGeom>
          <a:noFill/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4071934" y="357190"/>
            <a:ext cx="4857784" cy="178592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Changement, apprentissage, leadership</a:t>
            </a:r>
            <a:endParaRPr kumimoji="0" lang="fr-FR" sz="36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2935"/>
            <a:ext cx="7070743" cy="664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259729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1004" y="1428736"/>
            <a:ext cx="289758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428736"/>
            <a:ext cx="280101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57158" y="0"/>
            <a:ext cx="7000924" cy="1214446"/>
          </a:xfrm>
        </p:spPr>
        <p:txBody>
          <a:bodyPr>
            <a:normAutofit/>
          </a:bodyPr>
          <a:lstStyle/>
          <a:p>
            <a:r>
              <a:rPr lang="fr-FR" b="1" dirty="0" smtClean="0"/>
              <a:t>Outils, communication,</a:t>
            </a:r>
            <a:br>
              <a:rPr lang="fr-FR" b="1" dirty="0" smtClean="0"/>
            </a:br>
            <a:r>
              <a:rPr lang="fr-FR" b="1" dirty="0" smtClean="0"/>
              <a:t>nouvelles technologies </a:t>
            </a:r>
            <a:endParaRPr lang="fr-FR" b="1" dirty="0"/>
          </a:p>
        </p:txBody>
      </p:sp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6929454" cy="857256"/>
          </a:xfrm>
        </p:spPr>
        <p:txBody>
          <a:bodyPr>
            <a:noAutofit/>
          </a:bodyPr>
          <a:lstStyle/>
          <a:p>
            <a:r>
              <a:rPr lang="fr-FR" sz="3600" b="1" dirty="0" smtClean="0"/>
              <a:t>Synergie, partage, </a:t>
            </a:r>
            <a:br>
              <a:rPr lang="fr-FR" sz="3600" b="1" dirty="0" smtClean="0"/>
            </a:br>
            <a:r>
              <a:rPr lang="fr-FR" sz="3600" b="1" dirty="0" smtClean="0"/>
              <a:t>réceptivité, diversité</a:t>
            </a:r>
            <a:endParaRPr lang="fr-FR" sz="36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500174"/>
            <a:ext cx="3213091" cy="277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4999041" cy="30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G:\sary toronto &amp; USA\CSI_1163 - Copi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429132"/>
            <a:ext cx="6548206" cy="225734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4214842" cy="1928826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/>
              <a:t>Perspectives, Suites à donner, Implication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b="1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428868"/>
            <a:ext cx="454673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32453"/>
            <a:ext cx="3929090" cy="319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2545" y="3643314"/>
            <a:ext cx="3905735" cy="307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3786190"/>
            <a:ext cx="4643470" cy="2571768"/>
          </a:xfrm>
        </p:spPr>
        <p:txBody>
          <a:bodyPr>
            <a:normAutofit/>
          </a:bodyPr>
          <a:lstStyle/>
          <a:p>
            <a:r>
              <a:rPr lang="fr-FR" b="1" dirty="0" smtClean="0"/>
              <a:t>ODD,</a:t>
            </a:r>
            <a:br>
              <a:rPr lang="fr-FR" b="1" dirty="0" smtClean="0"/>
            </a:br>
            <a:r>
              <a:rPr lang="fr-FR" b="1" dirty="0" smtClean="0"/>
              <a:t>appropriation au niveau local, </a:t>
            </a:r>
            <a:br>
              <a:rPr lang="fr-FR" b="1" dirty="0" smtClean="0"/>
            </a:br>
            <a:r>
              <a:rPr lang="fr-FR" b="1" dirty="0" smtClean="0"/>
              <a:t>mise en œuvre</a:t>
            </a:r>
            <a:endParaRPr lang="fr-FR" b="1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3121"/>
            <a:ext cx="3643306" cy="321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14290"/>
            <a:ext cx="4305177" cy="321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571876"/>
            <a:ext cx="3714744" cy="309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714752"/>
            <a:ext cx="6372423" cy="2893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06" y="285728"/>
            <a:ext cx="3929090" cy="2143140"/>
          </a:xfrm>
        </p:spPr>
        <p:txBody>
          <a:bodyPr>
            <a:noAutofit/>
          </a:bodyPr>
          <a:lstStyle/>
          <a:p>
            <a:r>
              <a:rPr lang="fr-FR" sz="3600" b="1" dirty="0" smtClean="0"/>
              <a:t>Association, Réseautage, </a:t>
            </a:r>
            <a:br>
              <a:rPr lang="fr-FR" sz="3600" b="1" dirty="0" smtClean="0"/>
            </a:br>
            <a:r>
              <a:rPr lang="fr-FR" sz="3600" b="1" dirty="0" smtClean="0"/>
              <a:t>Collaboration</a:t>
            </a:r>
            <a:endParaRPr lang="fr-FR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71414"/>
            <a:ext cx="3286148" cy="320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3429000"/>
            <a:ext cx="2128474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sary toronto &amp; USA\CSI_2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01" y="1428736"/>
            <a:ext cx="6364325" cy="4643470"/>
          </a:xfrm>
          <a:prstGeom prst="rect">
            <a:avLst/>
          </a:prstGeom>
          <a:noFill/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04800" y="71414"/>
            <a:ext cx="5695960" cy="1052514"/>
          </a:xfrm>
        </p:spPr>
        <p:txBody>
          <a:bodyPr>
            <a:normAutofit/>
          </a:bodyPr>
          <a:lstStyle/>
          <a:p>
            <a:r>
              <a:rPr lang="fr-FR" b="1" dirty="0" smtClean="0"/>
              <a:t>Ambiances…</a:t>
            </a:r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14290"/>
            <a:ext cx="2223074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3786189"/>
            <a:ext cx="2286016" cy="292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7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71352"/>
            <a:ext cx="2500298" cy="338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9699" name="Picture 3" descr="C:\Users\PC-REYNA.CSI\Pictures\FOTO IFLA REYNA\2015 FOTO IFLA CAPE TOWN\CSI_43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452438"/>
            <a:ext cx="5143504" cy="3405562"/>
          </a:xfrm>
          <a:prstGeom prst="rect">
            <a:avLst/>
          </a:prstGeom>
          <a:noFill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3555" y="0"/>
            <a:ext cx="457044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572000" cy="350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285720" y="2928934"/>
            <a:ext cx="2314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solidFill>
                  <a:schemeClr val="bg1"/>
                </a:solidFill>
              </a:rPr>
              <a:t>Puerto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Rico</a:t>
            </a:r>
            <a:r>
              <a:rPr lang="fr-FR" sz="2400" dirty="0" smtClean="0">
                <a:solidFill>
                  <a:schemeClr val="bg1"/>
                </a:solidFill>
              </a:rPr>
              <a:t> 2011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714876" y="2928934"/>
            <a:ext cx="2154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Helsinki 2012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857884" y="6215082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Le Cap 2015</a:t>
            </a: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3500438"/>
            <a:ext cx="246168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ZoneTexte 10"/>
          <p:cNvSpPr txBox="1"/>
          <p:nvPr/>
        </p:nvSpPr>
        <p:spPr>
          <a:xfrm>
            <a:off x="1000100" y="6072206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Singapour 2013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74" y="0"/>
            <a:ext cx="91105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G:\sary toronto &amp; USA\CSI_21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" y="314325"/>
            <a:ext cx="8362950" cy="62293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4114800" cy="1143000"/>
          </a:xfrm>
        </p:spPr>
        <p:txBody>
          <a:bodyPr/>
          <a:lstStyle/>
          <a:p>
            <a:r>
              <a:rPr lang="fr-FR" b="1" dirty="0" smtClean="0"/>
              <a:t>Agenda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428736"/>
            <a:ext cx="4543428" cy="4143404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b="1" dirty="0" smtClean="0"/>
              <a:t>10 et 11 août 2016 : </a:t>
            </a:r>
            <a:r>
              <a:rPr lang="fr-FR" dirty="0" smtClean="0"/>
              <a:t>Conférence satellite IFLA Toronto (Canada)</a:t>
            </a:r>
          </a:p>
          <a:p>
            <a:pPr>
              <a:buNone/>
            </a:pPr>
            <a:endParaRPr lang="fr-FR" dirty="0" smtClean="0"/>
          </a:p>
          <a:p>
            <a:pPr algn="just"/>
            <a:r>
              <a:rPr lang="fr-FR" b="1" dirty="0" smtClean="0"/>
              <a:t>Du 13 au 19 août : </a:t>
            </a:r>
            <a:r>
              <a:rPr lang="fr-FR" dirty="0" smtClean="0"/>
              <a:t>Congrès IFLA 2016 Columbus (Ohio, Etats-Unis d’Amérique)</a:t>
            </a:r>
            <a:endParaRPr lang="fr-FR" dirty="0"/>
          </a:p>
        </p:txBody>
      </p:sp>
      <p:pic>
        <p:nvPicPr>
          <p:cNvPr id="3075" name="Picture 3" descr="G:\sary toronto &amp; USA\CSI_15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428736"/>
            <a:ext cx="4140685" cy="428625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605" y="0"/>
            <a:ext cx="91686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000100" y="214290"/>
            <a:ext cx="7358114" cy="3500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Colloque  Satellite  IFLA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Sections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 Management et Marketing 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et « </a:t>
            </a:r>
            <a:r>
              <a:rPr kumimoji="0" lang="fr-FR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Bibli</a:t>
            </a:r>
            <a:r>
              <a:rPr lang="fr-FR" sz="2800" b="1" dirty="0" err="1" smtClean="0">
                <a:latin typeface="+mj-lt"/>
                <a:ea typeface="+mj-ea"/>
                <a:cs typeface="+mj-cs"/>
              </a:rPr>
              <a:t>othèque</a:t>
            </a:r>
            <a:r>
              <a:rPr lang="fr-FR" sz="2800" b="1" dirty="0" smtClean="0">
                <a:latin typeface="+mj-lt"/>
                <a:ea typeface="+mj-ea"/>
                <a:cs typeface="+mj-cs"/>
              </a:rPr>
              <a:t> de droit 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et 11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Août  2016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 smtClean="0">
                <a:latin typeface="+mj-lt"/>
                <a:ea typeface="+mj-ea"/>
                <a:cs typeface="+mj-cs"/>
              </a:rPr>
              <a:t>Université de Toronto (Canada)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4714884"/>
            <a:ext cx="8643998" cy="1857388"/>
          </a:xfrm>
        </p:spPr>
        <p:txBody>
          <a:bodyPr>
            <a:normAutofit/>
          </a:bodyPr>
          <a:lstStyle/>
          <a:p>
            <a:pPr algn="ctr"/>
            <a:r>
              <a:rPr lang="fr-CA" sz="2800" b="1" i="1" dirty="0" smtClean="0"/>
              <a:t>Gestion des ressources humaines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CA" sz="2800" b="1" i="1" dirty="0" smtClean="0"/>
              <a:t>dans le contexte de la </a:t>
            </a:r>
            <a:r>
              <a:rPr lang="fr-CA" sz="2800" b="1" i="1" smtClean="0"/>
              <a:t>bibliothèque </a:t>
            </a:r>
            <a:br>
              <a:rPr lang="fr-CA" sz="2800" b="1" i="1" smtClean="0"/>
            </a:br>
            <a:r>
              <a:rPr lang="fr-CA" sz="2800" b="1" i="1" smtClean="0"/>
              <a:t>et </a:t>
            </a:r>
            <a:r>
              <a:rPr lang="fr-CA" sz="2800" b="1" i="1" dirty="0" smtClean="0"/>
              <a:t>de l'information :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CA" sz="2800" b="1" i="1" dirty="0" smtClean="0"/>
              <a:t>Comment voulons-nous travailler demain ?</a:t>
            </a:r>
            <a:endParaRPr lang="fr-FR" sz="2400" dirty="0"/>
          </a:p>
        </p:txBody>
      </p:sp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Thématiques de la </a:t>
            </a:r>
            <a:br>
              <a:rPr lang="fr-FR" b="1" dirty="0" smtClean="0"/>
            </a:br>
            <a:r>
              <a:rPr lang="fr-FR" b="1" dirty="0" smtClean="0"/>
              <a:t>Conférence Satellite (Toronto)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5257808" cy="4554551"/>
          </a:xfrm>
        </p:spPr>
        <p:txBody>
          <a:bodyPr>
            <a:normAutofit fontScale="85000" lnSpcReduction="10000"/>
          </a:bodyPr>
          <a:lstStyle/>
          <a:p>
            <a:pPr lvl="0" algn="just"/>
            <a:r>
              <a:rPr lang="fr-CA" dirty="0" smtClean="0"/>
              <a:t>Gestion du changement, innovation et ressources humaines</a:t>
            </a:r>
            <a:endParaRPr lang="fr-FR" dirty="0" smtClean="0"/>
          </a:p>
          <a:p>
            <a:pPr lvl="0" algn="just"/>
            <a:r>
              <a:rPr lang="fr-CA" dirty="0" smtClean="0"/>
              <a:t>Besoins de changement et personnes hautement qualifiées </a:t>
            </a:r>
            <a:endParaRPr lang="fr-FR" dirty="0" smtClean="0"/>
          </a:p>
          <a:p>
            <a:pPr lvl="0" algn="just"/>
            <a:r>
              <a:rPr lang="fr-CA" dirty="0" smtClean="0"/>
              <a:t>Compétences, formation et éducation (initiale et continue)</a:t>
            </a:r>
            <a:endParaRPr lang="fr-FR" dirty="0" smtClean="0"/>
          </a:p>
          <a:p>
            <a:pPr lvl="0" algn="just"/>
            <a:r>
              <a:rPr lang="fr-CA" dirty="0" smtClean="0"/>
              <a:t>Structures organisationnelles, modèles, cultures</a:t>
            </a:r>
            <a:endParaRPr lang="fr-FR" dirty="0" smtClean="0"/>
          </a:p>
          <a:p>
            <a:pPr lvl="0" algn="just"/>
            <a:r>
              <a:rPr lang="fr-CA" dirty="0" smtClean="0"/>
              <a:t>Leadership, motivation et gestion du travail en équipe</a:t>
            </a:r>
            <a:endParaRPr lang="fr-FR" dirty="0" smtClean="0"/>
          </a:p>
          <a:p>
            <a:pPr marL="179388" indent="-179388"/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571612"/>
            <a:ext cx="309177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00034" y="4429132"/>
            <a:ext cx="807249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 Le leadership dans la gestion d</a:t>
            </a:r>
            <a:r>
              <a:rPr kumimoji="0" lang="fr-CA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fr-CA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une unit</a:t>
            </a:r>
            <a:r>
              <a:rPr kumimoji="0" lang="fr-CA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CA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documentaire</a:t>
            </a:r>
            <a:r>
              <a:rPr kumimoji="0" lang="fr-CA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fr-CA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pour une transformation et une reconnaissance du m</a:t>
            </a:r>
            <a:r>
              <a:rPr kumimoji="0" lang="fr-CA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CA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tier des professionnels de l</a:t>
            </a:r>
            <a:r>
              <a:rPr kumimoji="0" lang="fr-CA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fr-CA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information documentaire </a:t>
            </a:r>
            <a:r>
              <a:rPr kumimoji="0" lang="fr-CA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à</a:t>
            </a:r>
            <a:r>
              <a:rPr kumimoji="0" lang="fr-CA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Madagascar »</a:t>
            </a:r>
            <a:endParaRPr kumimoji="0" lang="fr-FR" altLang="ja-JP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JOSVAH-RABIAZA </a:t>
            </a:r>
            <a:r>
              <a:rPr kumimoji="0" lang="fr-CA" altLang="ja-JP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Reyna</a:t>
            </a:r>
            <a:r>
              <a:rPr kumimoji="0" lang="fr-CA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Chef de Service Documentation</a:t>
            </a:r>
            <a:endParaRPr kumimoji="0" lang="fr-FR" altLang="ja-JP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RAFARAMILANTO </a:t>
            </a:r>
            <a:r>
              <a:rPr kumimoji="0" lang="fr-CA" altLang="ja-JP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Julisse</a:t>
            </a:r>
            <a:r>
              <a:rPr kumimoji="0" lang="fr-CA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Documentaliste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A" altLang="ja-JP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Comité pour la Sauvegarde de l’Intégrité (CSI)</a:t>
            </a:r>
            <a:endParaRPr kumimoji="0" lang="fr-CA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A" altLang="ja-JP" dirty="0" smtClean="0">
                <a:latin typeface="Arial" pitchFamily="34" charset="0"/>
                <a:cs typeface="Arial" pitchFamily="34" charset="0"/>
              </a:rPr>
              <a:t>Madagascar</a:t>
            </a:r>
            <a:endParaRPr kumimoji="0" lang="fr-CA" altLang="ja-JP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714356"/>
            <a:ext cx="3754771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PC-REYNA.CSI\Desktop\IMG_0753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07" y="714356"/>
            <a:ext cx="4381531" cy="328614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/>
          <a:lstStyle/>
          <a:p>
            <a:pPr algn="ctr"/>
            <a:r>
              <a:rPr lang="fr-FR" b="1" dirty="0" smtClean="0"/>
              <a:t>Columbus, du 13 au 19 aout 2016</a:t>
            </a:r>
            <a:endParaRPr lang="fr-FR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50728"/>
            <a:ext cx="6858048" cy="539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71414"/>
            <a:ext cx="5053018" cy="1052514"/>
          </a:xfrm>
        </p:spPr>
        <p:txBody>
          <a:bodyPr>
            <a:normAutofit fontScale="90000"/>
          </a:bodyPr>
          <a:lstStyle/>
          <a:p>
            <a:r>
              <a:rPr lang="fr-FR" b="1" dirty="0" err="1" smtClean="0"/>
              <a:t>NouvelleS</a:t>
            </a:r>
            <a:r>
              <a:rPr lang="fr-FR" b="1" dirty="0" smtClean="0"/>
              <a:t> </a:t>
            </a:r>
            <a:r>
              <a:rPr lang="fr-FR" b="1" dirty="0" err="1" smtClean="0"/>
              <a:t>rencontreS</a:t>
            </a:r>
            <a:r>
              <a:rPr lang="fr-FR" b="1" dirty="0" smtClean="0"/>
              <a:t>,</a:t>
            </a:r>
            <a:br>
              <a:rPr lang="fr-FR" b="1" dirty="0" smtClean="0"/>
            </a:br>
            <a:r>
              <a:rPr lang="fr-FR" b="1" dirty="0" smtClean="0"/>
              <a:t>CONVIVIALITE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000504"/>
            <a:ext cx="3644087" cy="260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142984"/>
            <a:ext cx="4143403" cy="274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951230"/>
            <a:ext cx="4143404" cy="274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214290"/>
            <a:ext cx="2357454" cy="356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397</TotalTime>
  <Words>148</Words>
  <Application>Microsoft Office PowerPoint</Application>
  <PresentationFormat>Affichage à l'écran (4:3)</PresentationFormat>
  <Paragraphs>41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Promenade</vt:lpstr>
      <vt:lpstr> RAPPORT DE BOURSIERE CFIBD- IFLA 2016 </vt:lpstr>
      <vt:lpstr>Diapositive 2</vt:lpstr>
      <vt:lpstr>Diapositive 3</vt:lpstr>
      <vt:lpstr>Agenda</vt:lpstr>
      <vt:lpstr>Gestion des ressources humaines dans le contexte de la bibliothèque  et de l'information : Comment voulons-nous travailler demain ?</vt:lpstr>
      <vt:lpstr>Thématiques de la  Conférence Satellite (Toronto)</vt:lpstr>
      <vt:lpstr>Diapositive 7</vt:lpstr>
      <vt:lpstr>Columbus, du 13 au 19 aout 2016</vt:lpstr>
      <vt:lpstr>NouvelleS rencontreS, CONVIVIALITE</vt:lpstr>
      <vt:lpstr>Contexte, situation informationnelle  en Afrique</vt:lpstr>
      <vt:lpstr>Bonnes pratiques  recommandations</vt:lpstr>
      <vt:lpstr>Diapositive 12</vt:lpstr>
      <vt:lpstr>Diapositive 13</vt:lpstr>
      <vt:lpstr>Outils, communication, nouvelles technologies </vt:lpstr>
      <vt:lpstr>Synergie, partage,  réceptivité, diversité</vt:lpstr>
      <vt:lpstr>Perspectives, Suites à donner, Implication </vt:lpstr>
      <vt:lpstr>ODD, appropriation au niveau local,  mise en œuvre</vt:lpstr>
      <vt:lpstr>Association, Réseautage,  Collaboration</vt:lpstr>
      <vt:lpstr>Ambiances…</vt:lpstr>
      <vt:lpstr>Diapositive 20</vt:lpstr>
      <vt:lpstr>Diapositive 21</vt:lpstr>
      <vt:lpstr>Diapositive 22</vt:lpstr>
      <vt:lpstr>Diapositive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 DE BOURSIERECFIBD IFLA 2016</dc:title>
  <dc:creator>PC-REYNA</dc:creator>
  <cp:lastModifiedBy>PC-REYNA</cp:lastModifiedBy>
  <cp:revision>62</cp:revision>
  <dcterms:created xsi:type="dcterms:W3CDTF">2016-09-30T15:54:27Z</dcterms:created>
  <dcterms:modified xsi:type="dcterms:W3CDTF">2016-10-04T09:12:25Z</dcterms:modified>
</cp:coreProperties>
</file>